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16"/>
  </p:notesMasterIdLst>
  <p:sldIdLst>
    <p:sldId id="325" r:id="rId3"/>
    <p:sldId id="271" r:id="rId4"/>
    <p:sldId id="330" r:id="rId5"/>
    <p:sldId id="331" r:id="rId6"/>
    <p:sldId id="332" r:id="rId7"/>
    <p:sldId id="333" r:id="rId8"/>
    <p:sldId id="334" r:id="rId9"/>
    <p:sldId id="335" r:id="rId10"/>
    <p:sldId id="336" r:id="rId11"/>
    <p:sldId id="337" r:id="rId12"/>
    <p:sldId id="338" r:id="rId13"/>
    <p:sldId id="339" r:id="rId14"/>
    <p:sldId id="329" r:id="rId1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4F5"/>
    <a:srgbClr val="0E0301"/>
    <a:srgbClr val="78002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6" autoAdjust="0"/>
    <p:restoredTop sz="94660"/>
  </p:normalViewPr>
  <p:slideViewPr>
    <p:cSldViewPr snapToGrid="0" snapToObjects="1">
      <p:cViewPr varScale="1">
        <p:scale>
          <a:sx n="85" d="100"/>
          <a:sy n="85" d="100"/>
        </p:scale>
        <p:origin x="1434" y="90"/>
      </p:cViewPr>
      <p:guideLst>
        <p:guide orient="horz" pos="2160"/>
        <p:guide pos="2880"/>
      </p:guideLst>
    </p:cSldViewPr>
  </p:slideViewPr>
  <p:notesTextViewPr>
    <p:cViewPr>
      <p:scale>
        <a:sx n="100" d="100"/>
        <a:sy n="100" d="100"/>
      </p:scale>
      <p:origin x="0" y="0"/>
    </p:cViewPr>
  </p:notesTextViewPr>
  <p:notesViewPr>
    <p:cSldViewPr snapToGrid="0" snapToObjects="1">
      <p:cViewPr>
        <p:scale>
          <a:sx n="89" d="100"/>
          <a:sy n="89" d="100"/>
        </p:scale>
        <p:origin x="-187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61FE5-5294-43C7-BC11-427F0F5FD512}" type="datetimeFigureOut">
              <a:rPr lang="en-US" smtClean="0"/>
              <a:t>3/20/2017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40" tIns="45720" rIns="91440" bIns="45720" rtlCol="0" anchor="b"/>
          <a:lstStyle>
            <a:lvl1pPr algn="r">
              <a:defRPr sz="1200"/>
            </a:lvl1pPr>
          </a:lstStyle>
          <a:p>
            <a:fld id="{B2459195-90A5-4D76-A9BC-03C253185800}" type="slidenum">
              <a:rPr lang="en-US" smtClean="0"/>
              <a:t>‹#›</a:t>
            </a:fld>
            <a:endParaRPr lang="en-US"/>
          </a:p>
        </p:txBody>
      </p:sp>
    </p:spTree>
    <p:extLst>
      <p:ext uri="{BB962C8B-B14F-4D97-AF65-F5344CB8AC3E}">
        <p14:creationId xmlns:p14="http://schemas.microsoft.com/office/powerpoint/2010/main" val="368008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1</a:t>
            </a:fld>
            <a:endParaRPr lang="en-US"/>
          </a:p>
        </p:txBody>
      </p:sp>
    </p:spTree>
    <p:extLst>
      <p:ext uri="{BB962C8B-B14F-4D97-AF65-F5344CB8AC3E}">
        <p14:creationId xmlns:p14="http://schemas.microsoft.com/office/powerpoint/2010/main" val="218227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10</a:t>
            </a:fld>
            <a:endParaRPr lang="en-US"/>
          </a:p>
        </p:txBody>
      </p:sp>
    </p:spTree>
    <p:extLst>
      <p:ext uri="{BB962C8B-B14F-4D97-AF65-F5344CB8AC3E}">
        <p14:creationId xmlns:p14="http://schemas.microsoft.com/office/powerpoint/2010/main" val="278041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11</a:t>
            </a:fld>
            <a:endParaRPr lang="en-US"/>
          </a:p>
        </p:txBody>
      </p:sp>
    </p:spTree>
    <p:extLst>
      <p:ext uri="{BB962C8B-B14F-4D97-AF65-F5344CB8AC3E}">
        <p14:creationId xmlns:p14="http://schemas.microsoft.com/office/powerpoint/2010/main" val="2780414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12</a:t>
            </a:fld>
            <a:endParaRPr lang="en-US"/>
          </a:p>
        </p:txBody>
      </p:sp>
    </p:spTree>
    <p:extLst>
      <p:ext uri="{BB962C8B-B14F-4D97-AF65-F5344CB8AC3E}">
        <p14:creationId xmlns:p14="http://schemas.microsoft.com/office/powerpoint/2010/main" val="2780414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2475" indent="-288925">
              <a:defRPr>
                <a:solidFill>
                  <a:schemeClr val="tx1"/>
                </a:solidFill>
                <a:latin typeface="Calibri" panose="020F0502020204030204" pitchFamily="34" charset="0"/>
                <a:ea typeface="MS PGothic" panose="020B0600070205080204" pitchFamily="34" charset="-128"/>
              </a:defRPr>
            </a:lvl2pPr>
            <a:lvl3pPr marL="1158875" indent="-231775">
              <a:defRPr>
                <a:solidFill>
                  <a:schemeClr val="tx1"/>
                </a:solidFill>
                <a:latin typeface="Calibri" panose="020F0502020204030204" pitchFamily="34" charset="0"/>
                <a:ea typeface="MS PGothic" panose="020B0600070205080204" pitchFamily="34" charset="-128"/>
              </a:defRPr>
            </a:lvl3pPr>
            <a:lvl4pPr marL="1622425" indent="-231775">
              <a:defRPr>
                <a:solidFill>
                  <a:schemeClr val="tx1"/>
                </a:solidFill>
                <a:latin typeface="Calibri" panose="020F0502020204030204" pitchFamily="34" charset="0"/>
                <a:ea typeface="MS PGothic" panose="020B0600070205080204" pitchFamily="34" charset="-128"/>
              </a:defRPr>
            </a:lvl4pPr>
            <a:lvl5pPr marL="2085975" indent="-231775">
              <a:defRPr>
                <a:solidFill>
                  <a:schemeClr val="tx1"/>
                </a:solidFill>
                <a:latin typeface="Calibri" panose="020F0502020204030204" pitchFamily="34" charset="0"/>
                <a:ea typeface="MS PGothic" panose="020B0600070205080204" pitchFamily="34" charset="-128"/>
              </a:defRPr>
            </a:lvl5pPr>
            <a:lvl6pPr marL="2543175"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0375"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57575"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14775" indent="-231775"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1B1FDCF-B429-4F43-AEF5-B4A004F3DDD2}" type="slidenum">
              <a:rPr lang="en-US" altLang="en-US"/>
              <a:pPr/>
              <a:t>13</a:t>
            </a:fld>
            <a:endParaRPr lang="en-US" altLang="en-US"/>
          </a:p>
        </p:txBody>
      </p:sp>
    </p:spTree>
    <p:extLst>
      <p:ext uri="{BB962C8B-B14F-4D97-AF65-F5344CB8AC3E}">
        <p14:creationId xmlns:p14="http://schemas.microsoft.com/office/powerpoint/2010/main" val="277915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2</a:t>
            </a:fld>
            <a:endParaRPr lang="en-US"/>
          </a:p>
        </p:txBody>
      </p:sp>
    </p:spTree>
    <p:extLst>
      <p:ext uri="{BB962C8B-B14F-4D97-AF65-F5344CB8AC3E}">
        <p14:creationId xmlns:p14="http://schemas.microsoft.com/office/powerpoint/2010/main" val="278041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3</a:t>
            </a:fld>
            <a:endParaRPr lang="en-US"/>
          </a:p>
        </p:txBody>
      </p:sp>
    </p:spTree>
    <p:extLst>
      <p:ext uri="{BB962C8B-B14F-4D97-AF65-F5344CB8AC3E}">
        <p14:creationId xmlns:p14="http://schemas.microsoft.com/office/powerpoint/2010/main" val="2780414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4</a:t>
            </a:fld>
            <a:endParaRPr lang="en-US"/>
          </a:p>
        </p:txBody>
      </p:sp>
    </p:spTree>
    <p:extLst>
      <p:ext uri="{BB962C8B-B14F-4D97-AF65-F5344CB8AC3E}">
        <p14:creationId xmlns:p14="http://schemas.microsoft.com/office/powerpoint/2010/main" val="2780414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5</a:t>
            </a:fld>
            <a:endParaRPr lang="en-US"/>
          </a:p>
        </p:txBody>
      </p:sp>
    </p:spTree>
    <p:extLst>
      <p:ext uri="{BB962C8B-B14F-4D97-AF65-F5344CB8AC3E}">
        <p14:creationId xmlns:p14="http://schemas.microsoft.com/office/powerpoint/2010/main" val="278041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6</a:t>
            </a:fld>
            <a:endParaRPr lang="en-US"/>
          </a:p>
        </p:txBody>
      </p:sp>
    </p:spTree>
    <p:extLst>
      <p:ext uri="{BB962C8B-B14F-4D97-AF65-F5344CB8AC3E}">
        <p14:creationId xmlns:p14="http://schemas.microsoft.com/office/powerpoint/2010/main" val="278041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7</a:t>
            </a:fld>
            <a:endParaRPr lang="en-US"/>
          </a:p>
        </p:txBody>
      </p:sp>
    </p:spTree>
    <p:extLst>
      <p:ext uri="{BB962C8B-B14F-4D97-AF65-F5344CB8AC3E}">
        <p14:creationId xmlns:p14="http://schemas.microsoft.com/office/powerpoint/2010/main" val="278041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8</a:t>
            </a:fld>
            <a:endParaRPr lang="en-US"/>
          </a:p>
        </p:txBody>
      </p:sp>
    </p:spTree>
    <p:extLst>
      <p:ext uri="{BB962C8B-B14F-4D97-AF65-F5344CB8AC3E}">
        <p14:creationId xmlns:p14="http://schemas.microsoft.com/office/powerpoint/2010/main" val="278041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59195-90A5-4D76-A9BC-03C253185800}" type="slidenum">
              <a:rPr lang="en-US" smtClean="0"/>
              <a:t>9</a:t>
            </a:fld>
            <a:endParaRPr lang="en-US"/>
          </a:p>
        </p:txBody>
      </p:sp>
    </p:spTree>
    <p:extLst>
      <p:ext uri="{BB962C8B-B14F-4D97-AF65-F5344CB8AC3E}">
        <p14:creationId xmlns:p14="http://schemas.microsoft.com/office/powerpoint/2010/main" val="278041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4026"/>
            <a:ext cx="7772400" cy="1470025"/>
          </a:xfrm>
        </p:spPr>
        <p:txBody>
          <a:bodyPr/>
          <a:lstStyle>
            <a:lvl1pPr>
              <a:defRPr>
                <a:solidFill>
                  <a:srgbClr val="780020"/>
                </a:solidFill>
              </a:defRPr>
            </a:lvl1pPr>
          </a:lstStyle>
          <a:p>
            <a:r>
              <a:rPr lang="en-US" dirty="0"/>
              <a:t>Click to edit Master title style</a:t>
            </a:r>
          </a:p>
        </p:txBody>
      </p:sp>
    </p:spTree>
    <p:extLst>
      <p:ext uri="{BB962C8B-B14F-4D97-AF65-F5344CB8AC3E}">
        <p14:creationId xmlns:p14="http://schemas.microsoft.com/office/powerpoint/2010/main" val="151182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46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45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3067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1447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2862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537400"/>
            <a:ext cx="5486400" cy="391016"/>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3495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939638"/>
            <a:ext cx="5486400" cy="6533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7058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883140"/>
            <a:ext cx="8229600" cy="36243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988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24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324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6102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3729" y="2275185"/>
            <a:ext cx="5661618" cy="1470025"/>
          </a:xfrm>
        </p:spPr>
        <p:txBody>
          <a:bodyPr/>
          <a:lstStyle>
            <a:lvl1pPr>
              <a:defRPr>
                <a:solidFill>
                  <a:schemeClr val="bg1"/>
                </a:solidFill>
              </a:defRPr>
            </a:lvl1pPr>
          </a:lstStyle>
          <a:p>
            <a:r>
              <a:rPr lang="en-US" dirty="0"/>
              <a:t>Click to edit Master title</a:t>
            </a:r>
          </a:p>
        </p:txBody>
      </p:sp>
      <p:sp>
        <p:nvSpPr>
          <p:cNvPr id="3" name="Subtitle 2"/>
          <p:cNvSpPr>
            <a:spLocks noGrp="1"/>
          </p:cNvSpPr>
          <p:nvPr>
            <p:ph type="subTitle" idx="1"/>
          </p:nvPr>
        </p:nvSpPr>
        <p:spPr>
          <a:xfrm>
            <a:off x="3836252" y="4034963"/>
            <a:ext cx="401657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14138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13729" y="2275185"/>
            <a:ext cx="5661618" cy="1470025"/>
          </a:xfrm>
        </p:spPr>
        <p:txBody>
          <a:bodyPr/>
          <a:lstStyle>
            <a:lvl1pPr>
              <a:defRPr>
                <a:solidFill>
                  <a:schemeClr val="bg1"/>
                </a:solidFill>
              </a:defRPr>
            </a:lvl1pPr>
          </a:lstStyle>
          <a:p>
            <a:r>
              <a:rPr lang="en-US" dirty="0"/>
              <a:t>Click to edit Master title</a:t>
            </a:r>
          </a:p>
        </p:txBody>
      </p:sp>
      <p:sp>
        <p:nvSpPr>
          <p:cNvPr id="3" name="Subtitle 2"/>
          <p:cNvSpPr>
            <a:spLocks noGrp="1"/>
          </p:cNvSpPr>
          <p:nvPr>
            <p:ph type="subTitle" idx="1"/>
          </p:nvPr>
        </p:nvSpPr>
        <p:spPr>
          <a:xfrm>
            <a:off x="3836252" y="4034963"/>
            <a:ext cx="401657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47052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2830" y="457200"/>
            <a:ext cx="7633969" cy="1143000"/>
          </a:xfrm>
        </p:spPr>
        <p:txBody>
          <a:bodyPr/>
          <a:lstStyle/>
          <a:p>
            <a:r>
              <a:rPr lang="en-US"/>
              <a:t>Click to edit Master title style</a:t>
            </a:r>
          </a:p>
        </p:txBody>
      </p:sp>
      <p:sp>
        <p:nvSpPr>
          <p:cNvPr id="3" name="Content Placeholder 2"/>
          <p:cNvSpPr>
            <a:spLocks noGrp="1"/>
          </p:cNvSpPr>
          <p:nvPr>
            <p:ph idx="1"/>
          </p:nvPr>
        </p:nvSpPr>
        <p:spPr>
          <a:xfrm>
            <a:off x="1052830" y="1782762"/>
            <a:ext cx="7633969"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6543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5731" y="3623880"/>
            <a:ext cx="7599807"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85731" y="2123693"/>
            <a:ext cx="759980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510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4026"/>
            <a:ext cx="7772400" cy="1470025"/>
          </a:xfrm>
        </p:spPr>
        <p:txBody>
          <a:bodyPr/>
          <a:lstStyle>
            <a:lvl1pPr>
              <a:defRPr>
                <a:solidFill>
                  <a:srgbClr val="780020"/>
                </a:solidFill>
              </a:defRPr>
            </a:lvl1pPr>
          </a:lstStyle>
          <a:p>
            <a:r>
              <a:rPr lang="en-US" dirty="0"/>
              <a:t>Click to edit Master title style</a:t>
            </a:r>
          </a:p>
        </p:txBody>
      </p:sp>
    </p:spTree>
    <p:extLst>
      <p:ext uri="{BB962C8B-B14F-4D97-AF65-F5344CB8AC3E}">
        <p14:creationId xmlns:p14="http://schemas.microsoft.com/office/powerpoint/2010/main" val="4101856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98892" y="457200"/>
            <a:ext cx="7587908" cy="1143000"/>
          </a:xfrm>
        </p:spPr>
        <p:txBody>
          <a:bodyPr/>
          <a:lstStyle/>
          <a:p>
            <a:r>
              <a:rPr lang="en-US"/>
              <a:t>Click to edit Master title style</a:t>
            </a:r>
          </a:p>
        </p:txBody>
      </p:sp>
      <p:sp>
        <p:nvSpPr>
          <p:cNvPr id="3" name="Content Placeholder 2"/>
          <p:cNvSpPr>
            <a:spLocks noGrp="1"/>
          </p:cNvSpPr>
          <p:nvPr>
            <p:ph sz="half" idx="1"/>
          </p:nvPr>
        </p:nvSpPr>
        <p:spPr>
          <a:xfrm>
            <a:off x="1098892" y="1782762"/>
            <a:ext cx="3723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63104" y="1782762"/>
            <a:ext cx="37236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8906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2312" y="440860"/>
            <a:ext cx="7594488" cy="97677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092312" y="1535113"/>
            <a:ext cx="37283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2312" y="2174875"/>
            <a:ext cx="3728390" cy="411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56945" y="1535113"/>
            <a:ext cx="372985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6945" y="2174875"/>
            <a:ext cx="3729855" cy="4115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5626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25212" y="440860"/>
            <a:ext cx="7561587" cy="976778"/>
          </a:xfrm>
        </p:spPr>
        <p:txBody>
          <a:bodyPr/>
          <a:lstStyle/>
          <a:p>
            <a:r>
              <a:rPr lang="en-US"/>
              <a:t>Click to edit Master title style</a:t>
            </a:r>
          </a:p>
        </p:txBody>
      </p:sp>
    </p:spTree>
    <p:extLst>
      <p:ext uri="{BB962C8B-B14F-4D97-AF65-F5344CB8AC3E}">
        <p14:creationId xmlns:p14="http://schemas.microsoft.com/office/powerpoint/2010/main" val="752803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519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6251" y="483610"/>
            <a:ext cx="241926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46724" y="483610"/>
            <a:ext cx="514007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6251" y="1645660"/>
            <a:ext cx="24192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6329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6062"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266062"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26606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6053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92312" y="500080"/>
            <a:ext cx="7594488" cy="917558"/>
          </a:xfrm>
        </p:spPr>
        <p:txBody>
          <a:bodyPr/>
          <a:lstStyle/>
          <a:p>
            <a:r>
              <a:rPr lang="en-US"/>
              <a:t>Click to edit Master title style</a:t>
            </a:r>
          </a:p>
        </p:txBody>
      </p:sp>
      <p:sp>
        <p:nvSpPr>
          <p:cNvPr id="3" name="Vertical Text Placeholder 2"/>
          <p:cNvSpPr>
            <a:spLocks noGrp="1"/>
          </p:cNvSpPr>
          <p:nvPr>
            <p:ph type="body" orient="vert" idx="1"/>
          </p:nvPr>
        </p:nvSpPr>
        <p:spPr>
          <a:xfrm>
            <a:off x="1092312" y="1513400"/>
            <a:ext cx="7594488" cy="46127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1048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3450" y="467180"/>
            <a:ext cx="1813349" cy="56589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1274" y="467180"/>
            <a:ext cx="5580004" cy="565898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864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4026"/>
            <a:ext cx="7772400" cy="1470025"/>
          </a:xfrm>
        </p:spPr>
        <p:txBody>
          <a:bodyPr/>
          <a:lstStyle>
            <a:lvl1pPr>
              <a:defRPr>
                <a:solidFill>
                  <a:srgbClr val="780020"/>
                </a:solidFill>
              </a:defRPr>
            </a:lvl1pPr>
          </a:lstStyle>
          <a:p>
            <a:r>
              <a:rPr lang="en-US" dirty="0"/>
              <a:t>Click to edit Master title style</a:t>
            </a:r>
          </a:p>
        </p:txBody>
      </p:sp>
    </p:spTree>
    <p:extLst>
      <p:ext uri="{BB962C8B-B14F-4D97-AF65-F5344CB8AC3E}">
        <p14:creationId xmlns:p14="http://schemas.microsoft.com/office/powerpoint/2010/main" val="1393875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4026"/>
            <a:ext cx="7772400" cy="1470025"/>
          </a:xfrm>
        </p:spPr>
        <p:txBody>
          <a:bodyPr/>
          <a:lstStyle>
            <a:lvl1pPr>
              <a:defRPr>
                <a:solidFill>
                  <a:srgbClr val="780020"/>
                </a:solidFill>
              </a:defRPr>
            </a:lvl1pPr>
          </a:lstStyle>
          <a:p>
            <a:r>
              <a:rPr lang="en-US" dirty="0"/>
              <a:t>Click to edit Master title style</a:t>
            </a:r>
          </a:p>
        </p:txBody>
      </p:sp>
    </p:spTree>
    <p:extLst>
      <p:ext uri="{BB962C8B-B14F-4D97-AF65-F5344CB8AC3E}">
        <p14:creationId xmlns:p14="http://schemas.microsoft.com/office/powerpoint/2010/main" val="246995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4026"/>
            <a:ext cx="7772400" cy="1470025"/>
          </a:xfrm>
        </p:spPr>
        <p:txBody>
          <a:bodyPr/>
          <a:lstStyle>
            <a:lvl1pPr>
              <a:defRPr>
                <a:solidFill>
                  <a:srgbClr val="780020"/>
                </a:solidFill>
              </a:defRPr>
            </a:lvl1pPr>
          </a:lstStyle>
          <a:p>
            <a:r>
              <a:rPr lang="en-US" dirty="0"/>
              <a:t>Click to edit Master title style</a:t>
            </a:r>
          </a:p>
        </p:txBody>
      </p:sp>
    </p:spTree>
    <p:extLst>
      <p:ext uri="{BB962C8B-B14F-4D97-AF65-F5344CB8AC3E}">
        <p14:creationId xmlns:p14="http://schemas.microsoft.com/office/powerpoint/2010/main" val="61081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9533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967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4482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54463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0434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991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422541"/>
            <a:ext cx="4038600" cy="41638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22540"/>
            <a:ext cx="4038600" cy="416387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86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378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3786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74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8.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572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882775"/>
            <a:ext cx="82296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78" r:id="rId16"/>
  </p:sldLayoutIdLst>
  <p:txStyles>
    <p:titleStyle>
      <a:lvl1pPr algn="ctr" defTabSz="457200" rtl="0" eaLnBrk="0" fontAlgn="base" hangingPunct="0">
        <a:spcBef>
          <a:spcPct val="0"/>
        </a:spcBef>
        <a:spcAft>
          <a:spcPct val="0"/>
        </a:spcAft>
        <a:defRPr sz="4400" kern="1200">
          <a:solidFill>
            <a:srgbClr val="780020"/>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rgbClr val="780020"/>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rgbClr val="780020"/>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rgbClr val="780020"/>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rgbClr val="780020"/>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rgbClr val="780020"/>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rgbClr val="780020"/>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rgbClr val="780020"/>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rgbClr val="780020"/>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9E643AC3-5D81-4B09-AD4E-E57C7C0B45CD}" type="datetimeFigureOut">
              <a:rPr lang="en-US" altLang="en-US"/>
              <a:pPr>
                <a:defRPr/>
              </a:pPr>
              <a:t>3/20/2017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2634CA71-56C2-49CE-992B-EEC3610E04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plash.troy.edu/go-to/mail/"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plash.troy.edu/go-to/mail/"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helpdesk.troy.edu/"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canvas.troy.edu/"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02" y="385588"/>
            <a:ext cx="8703326" cy="2248755"/>
          </a:xfrm>
        </p:spPr>
        <p:txBody>
          <a:bodyPr/>
          <a:lstStyle/>
          <a:p>
            <a:r>
              <a:rPr lang="en-US" sz="4000" b="1" dirty="0">
                <a:cs typeface="Arial" panose="020B0604020202020204" pitchFamily="34" charset="0"/>
              </a:rPr>
              <a:t>Am I Prepared?</a:t>
            </a:r>
            <a:br>
              <a:rPr lang="en-US" sz="4000" b="1" dirty="0">
                <a:cs typeface="Arial" panose="020B0604020202020204" pitchFamily="34" charset="0"/>
              </a:rPr>
            </a:br>
            <a:r>
              <a:rPr lang="en-US" sz="3600" i="1" dirty="0">
                <a:cs typeface="Arial" panose="020B0604020202020204" pitchFamily="34" charset="0"/>
              </a:rPr>
              <a:t>Make sure you are ready for online learning </a:t>
            </a:r>
          </a:p>
        </p:txBody>
      </p:sp>
    </p:spTree>
    <p:extLst>
      <p:ext uri="{BB962C8B-B14F-4D97-AF65-F5344CB8AC3E}">
        <p14:creationId xmlns:p14="http://schemas.microsoft.com/office/powerpoint/2010/main" val="1173144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780020"/>
                </a:solidFill>
              </a:rPr>
              <a:t>TROY E-mail</a:t>
            </a:r>
          </a:p>
        </p:txBody>
      </p:sp>
      <p:sp>
        <p:nvSpPr>
          <p:cNvPr id="7" name="Content Placeholder 6"/>
          <p:cNvSpPr>
            <a:spLocks noGrp="1"/>
          </p:cNvSpPr>
          <p:nvPr>
            <p:ph idx="1"/>
          </p:nvPr>
        </p:nvSpPr>
        <p:spPr/>
        <p:txBody>
          <a:bodyPr/>
          <a:lstStyle/>
          <a:p>
            <a:pPr marL="0" indent="0">
              <a:buNone/>
            </a:pPr>
            <a:r>
              <a:rPr lang="en-US" sz="2400" dirty="0"/>
              <a:t>Every Troy University student is provided a TROY E-mail account.</a:t>
            </a:r>
          </a:p>
          <a:p>
            <a:pPr marL="0" indent="0">
              <a:buNone/>
            </a:pPr>
            <a:endParaRPr lang="en-US" sz="2400" dirty="0"/>
          </a:p>
          <a:p>
            <a:pPr marL="0" indent="0">
              <a:buNone/>
            </a:pPr>
            <a:r>
              <a:rPr lang="en-US" sz="2400" dirty="0"/>
              <a:t>To access your TROY E-mail account, go to </a:t>
            </a:r>
            <a:r>
              <a:rPr lang="en-US" sz="2400" dirty="0">
                <a:hlinkClick r:id="rId3"/>
              </a:rPr>
              <a:t>http://splash.troy.edu/go-to/mail/</a:t>
            </a:r>
            <a:r>
              <a:rPr lang="en-US" sz="2400" dirty="0"/>
              <a:t>.</a:t>
            </a:r>
          </a:p>
          <a:p>
            <a:pPr marL="0" indent="0">
              <a:buNone/>
            </a:pPr>
            <a:endParaRPr lang="en-US" sz="2400" dirty="0"/>
          </a:p>
          <a:p>
            <a:pPr marL="0" indent="0">
              <a:buNone/>
            </a:pPr>
            <a:r>
              <a:rPr lang="en-US" sz="2400" dirty="0"/>
              <a:t>Your TROY E-mail username is the same as your Canvas and Trojan Web Express usernames. Your initial password is your first initial (capital) + last initial (lowercase) + 8 digit birthdate (MMDDYYYY). Example: The initial password for John Doe with a Jan 3, 1995 birthday is Jd01031995.  </a:t>
            </a:r>
          </a:p>
        </p:txBody>
      </p:sp>
    </p:spTree>
    <p:extLst>
      <p:ext uri="{BB962C8B-B14F-4D97-AF65-F5344CB8AC3E}">
        <p14:creationId xmlns:p14="http://schemas.microsoft.com/office/powerpoint/2010/main" val="363559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780020"/>
                </a:solidFill>
              </a:rPr>
              <a:t>Trojan Web Express</a:t>
            </a:r>
          </a:p>
        </p:txBody>
      </p:sp>
      <p:sp>
        <p:nvSpPr>
          <p:cNvPr id="7" name="Content Placeholder 6"/>
          <p:cNvSpPr>
            <a:spLocks noGrp="1"/>
          </p:cNvSpPr>
          <p:nvPr>
            <p:ph idx="1"/>
          </p:nvPr>
        </p:nvSpPr>
        <p:spPr>
          <a:xfrm>
            <a:off x="1217722" y="1614123"/>
            <a:ext cx="7633969" cy="4525963"/>
          </a:xfrm>
        </p:spPr>
        <p:txBody>
          <a:bodyPr/>
          <a:lstStyle/>
          <a:p>
            <a:pPr marL="0" indent="0">
              <a:buNone/>
            </a:pPr>
            <a:r>
              <a:rPr lang="en-US" sz="2400" dirty="0"/>
              <a:t>Trojan Web Express allows students to register for classes, check class schedules, view grades, view financial accounts, make payments, view unofficial transcripts, and much more.</a:t>
            </a:r>
          </a:p>
          <a:p>
            <a:pPr marL="0" indent="0">
              <a:buNone/>
            </a:pPr>
            <a:endParaRPr lang="en-US" sz="2400" dirty="0"/>
          </a:p>
          <a:p>
            <a:pPr marL="0" indent="0">
              <a:buNone/>
            </a:pPr>
            <a:r>
              <a:rPr lang="en-US" sz="2400" dirty="0"/>
              <a:t>To access your Trojan Web Express, go to </a:t>
            </a:r>
            <a:r>
              <a:rPr lang="en-US" sz="2400" dirty="0">
                <a:hlinkClick r:id="rId3"/>
              </a:rPr>
              <a:t>http://splash.troy.edu/go-to/webexpress/</a:t>
            </a:r>
            <a:r>
              <a:rPr lang="en-US" sz="2400" dirty="0"/>
              <a:t>.</a:t>
            </a:r>
          </a:p>
          <a:p>
            <a:pPr marL="0" indent="0">
              <a:buNone/>
            </a:pPr>
            <a:endParaRPr lang="en-US" sz="2400" dirty="0"/>
          </a:p>
          <a:p>
            <a:pPr marL="0" indent="0">
              <a:buNone/>
            </a:pPr>
            <a:r>
              <a:rPr lang="en-US" sz="2400" dirty="0"/>
              <a:t>Your Trojan Web Express username is the same as your Canvas and TROY E-mail usernames. Your initial password is your first initial (capital) + last initial (lowercase) + 8 digit birthdate (MMDDYYYY). Example: The initial password for John Doe with a Jan 3, 1995 birthday is Jd01031995.  </a:t>
            </a:r>
          </a:p>
        </p:txBody>
      </p:sp>
    </p:spTree>
    <p:extLst>
      <p:ext uri="{BB962C8B-B14F-4D97-AF65-F5344CB8AC3E}">
        <p14:creationId xmlns:p14="http://schemas.microsoft.com/office/powerpoint/2010/main" val="72373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2731" y="292308"/>
            <a:ext cx="7633969" cy="1143000"/>
          </a:xfrm>
        </p:spPr>
        <p:txBody>
          <a:bodyPr/>
          <a:lstStyle/>
          <a:p>
            <a:r>
              <a:rPr lang="en-US" sz="4000" dirty="0">
                <a:solidFill>
                  <a:srgbClr val="780020"/>
                </a:solidFill>
              </a:rPr>
              <a:t>Need Help???</a:t>
            </a:r>
          </a:p>
        </p:txBody>
      </p:sp>
      <p:sp>
        <p:nvSpPr>
          <p:cNvPr id="7" name="Content Placeholder 6"/>
          <p:cNvSpPr>
            <a:spLocks noGrp="1"/>
          </p:cNvSpPr>
          <p:nvPr>
            <p:ph idx="1"/>
          </p:nvPr>
        </p:nvSpPr>
        <p:spPr>
          <a:xfrm>
            <a:off x="1052830" y="1464221"/>
            <a:ext cx="7633969" cy="4525963"/>
          </a:xfrm>
        </p:spPr>
        <p:txBody>
          <a:bodyPr/>
          <a:lstStyle/>
          <a:p>
            <a:pPr marL="0" indent="0">
              <a:buNone/>
            </a:pPr>
            <a:r>
              <a:rPr lang="en-US" sz="2000" dirty="0"/>
              <a:t>For assistance with technology such as Canvas, TROY E-mail, Trojan Web Express, </a:t>
            </a:r>
            <a:r>
              <a:rPr lang="en-US" sz="2000" dirty="0" err="1"/>
              <a:t>etc</a:t>
            </a:r>
            <a:r>
              <a:rPr lang="en-US" sz="2000" dirty="0"/>
              <a:t>, go to </a:t>
            </a:r>
            <a:r>
              <a:rPr lang="en-US" sz="2000" dirty="0">
                <a:hlinkClick r:id="rId3"/>
              </a:rPr>
              <a:t>http://helpdesk.troy.edu</a:t>
            </a:r>
            <a:r>
              <a:rPr lang="en-US" sz="2000" dirty="0"/>
              <a:t> and submit a ticket to the Helpdesk. Be sure to choose the correct “Problem Type” when you submit your ticket.</a:t>
            </a:r>
          </a:p>
          <a:p>
            <a:pPr marL="0" indent="0">
              <a:buNone/>
            </a:pPr>
            <a:endParaRPr lang="en-US" sz="2000" dirty="0"/>
          </a:p>
          <a:p>
            <a:pPr marL="0" indent="0">
              <a:buNone/>
            </a:pPr>
            <a:r>
              <a:rPr lang="en-US" sz="2000" dirty="0"/>
              <a:t>If you have never submitted a ticket to the Helpdesk, you will first need to set up an account by clicking “Create a New Account” at the bottom of the Helpdesk web page.</a:t>
            </a:r>
          </a:p>
          <a:p>
            <a:pPr marL="0" indent="0">
              <a:buNone/>
            </a:pPr>
            <a:endParaRPr lang="en-US" sz="2000" dirty="0"/>
          </a:p>
          <a:p>
            <a:pPr marL="0" indent="0">
              <a:buNone/>
            </a:pPr>
            <a:r>
              <a:rPr lang="en-US" sz="2000" dirty="0"/>
              <a:t>Questions relating to course content should be directed to your instructor. You will find instructor contact information inside your Canvas courses by clicking the “Syllabus” button in the Course Navigation area.</a:t>
            </a:r>
          </a:p>
          <a:p>
            <a:pPr marL="0" indent="0">
              <a:buNone/>
            </a:pPr>
            <a:endParaRPr lang="en-US" sz="2000" dirty="0"/>
          </a:p>
        </p:txBody>
      </p:sp>
    </p:spTree>
    <p:extLst>
      <p:ext uri="{BB962C8B-B14F-4D97-AF65-F5344CB8AC3E}">
        <p14:creationId xmlns:p14="http://schemas.microsoft.com/office/powerpoint/2010/main" val="214818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3013075" y="2274888"/>
            <a:ext cx="5662613" cy="2939369"/>
          </a:xfrm>
        </p:spPr>
        <p:txBody>
          <a:bodyPr/>
          <a:lstStyle/>
          <a:p>
            <a:pPr eaLnBrk="1" hangingPunct="1"/>
            <a:r>
              <a:rPr lang="en-US" sz="2400" dirty="0">
                <a:effectLst>
                  <a:outerShdw blurRad="38100" dist="38100" dir="2700000" algn="tl">
                    <a:srgbClr val="000000">
                      <a:alpha val="43137"/>
                    </a:srgbClr>
                  </a:outerShdw>
                </a:effectLst>
                <a:latin typeface="+mn-lt"/>
                <a:cs typeface="Arial" pitchFamily="34" charset="0"/>
              </a:rPr>
              <a:t>We are so glad you have chosen to pursue your education with </a:t>
            </a:r>
            <a:r>
              <a:rPr lang="en-US" sz="2400" b="1" dirty="0">
                <a:latin typeface="+mn-lt"/>
                <a:cs typeface="Arial" pitchFamily="34" charset="0"/>
              </a:rPr>
              <a:t>Troy University</a:t>
            </a:r>
            <a:r>
              <a:rPr lang="en-US" sz="2400" dirty="0">
                <a:effectLst>
                  <a:outerShdw blurRad="38100" dist="38100" dir="2700000" algn="tl">
                    <a:srgbClr val="000000">
                      <a:alpha val="43137"/>
                    </a:srgbClr>
                  </a:outerShdw>
                </a:effectLst>
                <a:latin typeface="+mn-lt"/>
                <a:cs typeface="Arial" pitchFamily="34" charset="0"/>
              </a:rPr>
              <a:t>.  Congratulations on making the decision to earn your degree and further your educational studies with online learning from TROY Online.  We know you will enjoy this exciting new learning experience.</a:t>
            </a:r>
            <a:br>
              <a:rPr lang="en-US" sz="2400" dirty="0">
                <a:effectLst>
                  <a:outerShdw blurRad="38100" dist="38100" dir="2700000" algn="tl">
                    <a:srgbClr val="000000">
                      <a:alpha val="43137"/>
                    </a:srgbClr>
                  </a:outerShdw>
                </a:effectLst>
                <a:latin typeface="+mn-lt"/>
                <a:cs typeface="Arial" pitchFamily="34" charset="0"/>
              </a:rPr>
            </a:br>
            <a:endParaRPr lang="en-US" altLang="en-US" sz="2400" dirty="0">
              <a:latin typeface="+mn-lt"/>
            </a:endParaRPr>
          </a:p>
        </p:txBody>
      </p:sp>
    </p:spTree>
    <p:extLst>
      <p:ext uri="{BB962C8B-B14F-4D97-AF65-F5344CB8AC3E}">
        <p14:creationId xmlns:p14="http://schemas.microsoft.com/office/powerpoint/2010/main" val="229439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solidFill>
                  <a:srgbClr val="780020"/>
                </a:solidFill>
              </a:rPr>
              <a:t>Know your Style to Learn Effectively </a:t>
            </a:r>
          </a:p>
        </p:txBody>
      </p:sp>
      <p:sp>
        <p:nvSpPr>
          <p:cNvPr id="6" name="Content Placeholder 5"/>
          <p:cNvSpPr>
            <a:spLocks noGrp="1"/>
          </p:cNvSpPr>
          <p:nvPr>
            <p:ph idx="1"/>
          </p:nvPr>
        </p:nvSpPr>
        <p:spPr/>
        <p:txBody>
          <a:bodyPr/>
          <a:lstStyle/>
          <a:p>
            <a:r>
              <a:rPr lang="en-US" dirty="0"/>
              <a:t>Visual – enjoys reading and writing</a:t>
            </a:r>
          </a:p>
          <a:p>
            <a:r>
              <a:rPr lang="en-US" dirty="0"/>
              <a:t>Auditory – enjoys listening and talking</a:t>
            </a:r>
          </a:p>
          <a:p>
            <a:r>
              <a:rPr lang="en-US" dirty="0"/>
              <a:t>Kinesthetic/Tactile – enjoys experiencing, feeling, and doing</a:t>
            </a:r>
          </a:p>
          <a:p>
            <a:r>
              <a:rPr lang="en-US" dirty="0"/>
              <a:t>Global – enjoys seeing the big picture</a:t>
            </a:r>
          </a:p>
          <a:p>
            <a:r>
              <a:rPr lang="en-US" dirty="0"/>
              <a:t>Analytical – enjoys learning the details    </a:t>
            </a:r>
          </a:p>
        </p:txBody>
      </p:sp>
      <p:pic>
        <p:nvPicPr>
          <p:cNvPr id="1026" name="Picture 2" descr="http://www.habitsofmind.org/sites/default/files/Online_Learn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908" y="5136654"/>
            <a:ext cx="2638269" cy="13546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59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sp.yimg.com/xj/th?id=OIP.M1dce2e5afefaa86adccfee4dd2fa2154o0&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21" y="4527030"/>
            <a:ext cx="8034728" cy="21216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1098891" y="97436"/>
            <a:ext cx="7587908" cy="1143000"/>
          </a:xfrm>
        </p:spPr>
        <p:txBody>
          <a:bodyPr/>
          <a:lstStyle/>
          <a:p>
            <a:r>
              <a:rPr lang="en-US" sz="4000" dirty="0">
                <a:solidFill>
                  <a:srgbClr val="780020"/>
                </a:solidFill>
              </a:rPr>
              <a:t>Differences in Delivery Methods </a:t>
            </a:r>
          </a:p>
        </p:txBody>
      </p:sp>
      <p:sp>
        <p:nvSpPr>
          <p:cNvPr id="6" name="Content Placeholder 5"/>
          <p:cNvSpPr>
            <a:spLocks noGrp="1"/>
          </p:cNvSpPr>
          <p:nvPr>
            <p:ph sz="half" idx="1"/>
          </p:nvPr>
        </p:nvSpPr>
        <p:spPr>
          <a:xfrm>
            <a:off x="1098891" y="1240435"/>
            <a:ext cx="3323207" cy="4525963"/>
          </a:xfrm>
        </p:spPr>
        <p:txBody>
          <a:bodyPr/>
          <a:lstStyle/>
          <a:p>
            <a:r>
              <a:rPr lang="en-US" dirty="0"/>
              <a:t>Resident Classes</a:t>
            </a:r>
          </a:p>
          <a:p>
            <a:pPr lvl="1"/>
            <a:r>
              <a:rPr lang="en-US" dirty="0"/>
              <a:t>Students talk and listen</a:t>
            </a:r>
          </a:p>
          <a:p>
            <a:pPr lvl="1"/>
            <a:r>
              <a:rPr lang="en-US" dirty="0"/>
              <a:t>Students have classmates nearby</a:t>
            </a:r>
          </a:p>
          <a:p>
            <a:pPr lvl="1"/>
            <a:r>
              <a:rPr lang="en-US" dirty="0"/>
              <a:t>Students may feel accountable to professor</a:t>
            </a:r>
          </a:p>
        </p:txBody>
      </p:sp>
      <p:sp>
        <p:nvSpPr>
          <p:cNvPr id="2" name="Content Placeholder 1"/>
          <p:cNvSpPr>
            <a:spLocks noGrp="1"/>
          </p:cNvSpPr>
          <p:nvPr>
            <p:ph sz="half" idx="2"/>
          </p:nvPr>
        </p:nvSpPr>
        <p:spPr>
          <a:xfrm>
            <a:off x="4892845" y="1240436"/>
            <a:ext cx="3723696" cy="4525963"/>
          </a:xfrm>
        </p:spPr>
        <p:txBody>
          <a:bodyPr/>
          <a:lstStyle/>
          <a:p>
            <a:r>
              <a:rPr lang="en-US" dirty="0"/>
              <a:t>Online Classes</a:t>
            </a:r>
          </a:p>
          <a:p>
            <a:pPr lvl="1"/>
            <a:r>
              <a:rPr lang="en-US" dirty="0"/>
              <a:t>Students read and write</a:t>
            </a:r>
          </a:p>
          <a:p>
            <a:pPr lvl="1"/>
            <a:r>
              <a:rPr lang="en-US" dirty="0"/>
              <a:t>Students may feel more isolated</a:t>
            </a:r>
          </a:p>
          <a:p>
            <a:pPr lvl="1"/>
            <a:r>
              <a:rPr lang="en-US" dirty="0"/>
              <a:t>Students may not feel accountable to anyone</a:t>
            </a:r>
          </a:p>
        </p:txBody>
      </p:sp>
    </p:spTree>
    <p:extLst>
      <p:ext uri="{BB962C8B-B14F-4D97-AF65-F5344CB8AC3E}">
        <p14:creationId xmlns:p14="http://schemas.microsoft.com/office/powerpoint/2010/main" val="624300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sp.yimg.com/xj/th?id=JN.P5AU8wCqMYy8w352ac5oPA&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075" y="4482059"/>
            <a:ext cx="2878112" cy="2160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27976" y="175198"/>
            <a:ext cx="7633969" cy="1143000"/>
          </a:xfrm>
        </p:spPr>
        <p:txBody>
          <a:bodyPr/>
          <a:lstStyle/>
          <a:p>
            <a:r>
              <a:rPr lang="en-US" sz="4000" dirty="0">
                <a:solidFill>
                  <a:srgbClr val="780020"/>
                </a:solidFill>
              </a:rPr>
              <a:t>Reading</a:t>
            </a:r>
          </a:p>
        </p:txBody>
      </p:sp>
      <p:sp>
        <p:nvSpPr>
          <p:cNvPr id="7" name="Content Placeholder 6"/>
          <p:cNvSpPr>
            <a:spLocks noGrp="1"/>
          </p:cNvSpPr>
          <p:nvPr>
            <p:ph idx="1"/>
          </p:nvPr>
        </p:nvSpPr>
        <p:spPr>
          <a:xfrm>
            <a:off x="1327411" y="1048375"/>
            <a:ext cx="6999622" cy="4933378"/>
          </a:xfrm>
        </p:spPr>
        <p:txBody>
          <a:bodyPr/>
          <a:lstStyle/>
          <a:p>
            <a:pPr marL="0" indent="0" algn="just">
              <a:buNone/>
            </a:pPr>
            <a:r>
              <a:rPr lang="en-US" dirty="0"/>
              <a:t>Reading is an essential skill for working online. If you prefer listening to an instructor lecture, ask yourself if online learning is for you.</a:t>
            </a:r>
          </a:p>
          <a:p>
            <a:pPr marL="0" indent="0">
              <a:buNone/>
            </a:pPr>
            <a:r>
              <a:rPr lang="en-US" dirty="0"/>
              <a:t>Being able to follow directions, use tutorials, read manuals, and get help online will make online learning easier.</a:t>
            </a:r>
          </a:p>
        </p:txBody>
      </p:sp>
    </p:spTree>
    <p:extLst>
      <p:ext uri="{BB962C8B-B14F-4D97-AF65-F5344CB8AC3E}">
        <p14:creationId xmlns:p14="http://schemas.microsoft.com/office/powerpoint/2010/main" val="344900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rgbClr val="780020"/>
                </a:solidFill>
              </a:rPr>
              <a:t>Real Time or Anytime?</a:t>
            </a:r>
            <a:br>
              <a:rPr lang="en-US" sz="4000" dirty="0">
                <a:solidFill>
                  <a:srgbClr val="780020"/>
                </a:solidFill>
              </a:rPr>
            </a:br>
            <a:r>
              <a:rPr lang="en-US" sz="2800" i="1" dirty="0">
                <a:solidFill>
                  <a:srgbClr val="780020"/>
                </a:solidFill>
              </a:rPr>
              <a:t>Synchronous vs. Asynchronous Courses</a:t>
            </a:r>
          </a:p>
        </p:txBody>
      </p:sp>
      <p:sp>
        <p:nvSpPr>
          <p:cNvPr id="7" name="Content Placeholder 6"/>
          <p:cNvSpPr>
            <a:spLocks noGrp="1"/>
          </p:cNvSpPr>
          <p:nvPr>
            <p:ph idx="1"/>
          </p:nvPr>
        </p:nvSpPr>
        <p:spPr>
          <a:xfrm>
            <a:off x="1217722" y="2081499"/>
            <a:ext cx="7633969" cy="4525963"/>
          </a:xfrm>
        </p:spPr>
        <p:txBody>
          <a:bodyPr/>
          <a:lstStyle/>
          <a:p>
            <a:pPr marL="0" indent="0">
              <a:buNone/>
            </a:pPr>
            <a:r>
              <a:rPr lang="en-US" dirty="0"/>
              <a:t>Some TROY Online courses may require that all students meet online at specific or synchronous times. However, most TROY Online courses allow students to complete their coursework on their own, anytime, day, or night.</a:t>
            </a:r>
          </a:p>
        </p:txBody>
      </p:sp>
    </p:spTree>
    <p:extLst>
      <p:ext uri="{BB962C8B-B14F-4D97-AF65-F5344CB8AC3E}">
        <p14:creationId xmlns:p14="http://schemas.microsoft.com/office/powerpoint/2010/main" val="248731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72751" y="475935"/>
            <a:ext cx="7828841" cy="6205928"/>
          </a:xfrm>
        </p:spPr>
        <p:txBody>
          <a:bodyPr/>
          <a:lstStyle/>
          <a:p>
            <a:pPr marL="0" indent="0">
              <a:buNone/>
            </a:pPr>
            <a:endParaRPr lang="en-US" dirty="0"/>
          </a:p>
          <a:p>
            <a:pPr marL="0" indent="0">
              <a:buNone/>
            </a:pPr>
            <a:r>
              <a:rPr lang="en-US" dirty="0"/>
              <a:t>Successful online learners tend to be: </a:t>
            </a:r>
          </a:p>
          <a:p>
            <a:pPr marL="640080">
              <a:buFont typeface="Wingdings" panose="05000000000000000000" pitchFamily="2" charset="2"/>
              <a:buChar char="Ø"/>
            </a:pPr>
            <a:r>
              <a:rPr lang="en-US" dirty="0"/>
              <a:t>Independent</a:t>
            </a:r>
          </a:p>
          <a:p>
            <a:pPr marL="640080">
              <a:buFont typeface="Wingdings" panose="05000000000000000000" pitchFamily="2" charset="2"/>
              <a:buChar char="Ø"/>
            </a:pPr>
            <a:r>
              <a:rPr lang="en-US" dirty="0"/>
              <a:t>Self-directed</a:t>
            </a:r>
          </a:p>
          <a:p>
            <a:pPr marL="640080">
              <a:buFont typeface="Wingdings" panose="05000000000000000000" pitchFamily="2" charset="2"/>
              <a:buChar char="Ø"/>
            </a:pPr>
            <a:r>
              <a:rPr lang="en-US" dirty="0"/>
              <a:t>Organized</a:t>
            </a:r>
          </a:p>
          <a:p>
            <a:pPr marL="0" indent="0">
              <a:buNone/>
            </a:pPr>
            <a:r>
              <a:rPr lang="en-US" dirty="0"/>
              <a:t>You should be comfortable working alone and be able to complete work without being constantly reminded.</a:t>
            </a:r>
          </a:p>
          <a:p>
            <a:pPr marL="0" indent="0">
              <a:buNone/>
            </a:pPr>
            <a:endParaRPr lang="en-US" dirty="0"/>
          </a:p>
        </p:txBody>
      </p:sp>
      <p:sp>
        <p:nvSpPr>
          <p:cNvPr id="4" name="Title 3"/>
          <p:cNvSpPr>
            <a:spLocks noGrp="1"/>
          </p:cNvSpPr>
          <p:nvPr>
            <p:ph type="title"/>
          </p:nvPr>
        </p:nvSpPr>
        <p:spPr>
          <a:xfrm>
            <a:off x="1172751" y="0"/>
            <a:ext cx="7633969" cy="1431561"/>
          </a:xfrm>
        </p:spPr>
        <p:txBody>
          <a:bodyPr/>
          <a:lstStyle/>
          <a:p>
            <a:r>
              <a:rPr lang="en-US" sz="4000" dirty="0">
                <a:solidFill>
                  <a:srgbClr val="780020"/>
                </a:solidFill>
              </a:rPr>
              <a:t>Successful Online Learners</a:t>
            </a:r>
          </a:p>
        </p:txBody>
      </p:sp>
      <p:pic>
        <p:nvPicPr>
          <p:cNvPr id="4098" name="Picture 2" descr="https://sp.yimg.com/xj/th?id=JN.AITq6Uzsy1CU%2fmrv9P%2fPBA&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171" y="4418350"/>
            <a:ext cx="3484549" cy="2128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06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3461" y="127383"/>
            <a:ext cx="7633969" cy="1143000"/>
          </a:xfrm>
        </p:spPr>
        <p:txBody>
          <a:bodyPr/>
          <a:lstStyle/>
          <a:p>
            <a:r>
              <a:rPr lang="en-US" sz="4000" dirty="0">
                <a:solidFill>
                  <a:srgbClr val="780020"/>
                </a:solidFill>
              </a:rPr>
              <a:t>Manage Time</a:t>
            </a:r>
          </a:p>
        </p:txBody>
      </p:sp>
      <p:sp>
        <p:nvSpPr>
          <p:cNvPr id="7" name="Content Placeholder 6"/>
          <p:cNvSpPr>
            <a:spLocks noGrp="1"/>
          </p:cNvSpPr>
          <p:nvPr>
            <p:ph idx="1"/>
          </p:nvPr>
        </p:nvSpPr>
        <p:spPr>
          <a:xfrm>
            <a:off x="1052830" y="1483994"/>
            <a:ext cx="8091170" cy="4574495"/>
          </a:xfrm>
        </p:spPr>
        <p:txBody>
          <a:bodyPr/>
          <a:lstStyle/>
          <a:p>
            <a:pPr marL="0" indent="0" algn="just">
              <a:buNone/>
            </a:pPr>
            <a:r>
              <a:rPr lang="en-US" dirty="0"/>
              <a:t>How much time is spent for online learning?</a:t>
            </a:r>
          </a:p>
          <a:p>
            <a:pPr marL="0" indent="0">
              <a:buNone/>
            </a:pPr>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1359440613"/>
              </p:ext>
            </p:extLst>
          </p:nvPr>
        </p:nvGraphicFramePr>
        <p:xfrm>
          <a:off x="1052830" y="2293496"/>
          <a:ext cx="7764600" cy="2383436"/>
        </p:xfrm>
        <a:graphic>
          <a:graphicData uri="http://schemas.openxmlformats.org/drawingml/2006/table">
            <a:tbl>
              <a:tblPr firstRow="1" bandRow="1">
                <a:tableStyleId>{073A0DAA-6AF3-43AB-8588-CEC1D06C72B9}</a:tableStyleId>
              </a:tblPr>
              <a:tblGrid>
                <a:gridCol w="1525478">
                  <a:extLst>
                    <a:ext uri="{9D8B030D-6E8A-4147-A177-3AD203B41FA5}">
                      <a16:colId xmlns:a16="http://schemas.microsoft.com/office/drawing/2014/main" val="20000"/>
                    </a:ext>
                  </a:extLst>
                </a:gridCol>
                <a:gridCol w="1580362">
                  <a:extLst>
                    <a:ext uri="{9D8B030D-6E8A-4147-A177-3AD203B41FA5}">
                      <a16:colId xmlns:a16="http://schemas.microsoft.com/office/drawing/2014/main" val="20001"/>
                    </a:ext>
                  </a:extLst>
                </a:gridCol>
                <a:gridCol w="1552920">
                  <a:extLst>
                    <a:ext uri="{9D8B030D-6E8A-4147-A177-3AD203B41FA5}">
                      <a16:colId xmlns:a16="http://schemas.microsoft.com/office/drawing/2014/main" val="20002"/>
                    </a:ext>
                  </a:extLst>
                </a:gridCol>
                <a:gridCol w="1552920">
                  <a:extLst>
                    <a:ext uri="{9D8B030D-6E8A-4147-A177-3AD203B41FA5}">
                      <a16:colId xmlns:a16="http://schemas.microsoft.com/office/drawing/2014/main" val="20003"/>
                    </a:ext>
                  </a:extLst>
                </a:gridCol>
                <a:gridCol w="1552920">
                  <a:extLst>
                    <a:ext uri="{9D8B030D-6E8A-4147-A177-3AD203B41FA5}">
                      <a16:colId xmlns:a16="http://schemas.microsoft.com/office/drawing/2014/main" val="20004"/>
                    </a:ext>
                  </a:extLst>
                </a:gridCol>
              </a:tblGrid>
              <a:tr h="721453">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889687">
                <a:tc>
                  <a:txBody>
                    <a:bodyPr/>
                    <a:lstStyle/>
                    <a:p>
                      <a:r>
                        <a:rPr lang="en-US" dirty="0"/>
                        <a:t>3 Credit Hour</a:t>
                      </a:r>
                    </a:p>
                  </a:txBody>
                  <a:tcPr/>
                </a:tc>
                <a:tc>
                  <a:txBody>
                    <a:bodyPr/>
                    <a:lstStyle/>
                    <a:p>
                      <a:r>
                        <a:rPr lang="en-US" dirty="0"/>
                        <a:t>Semester Course</a:t>
                      </a:r>
                    </a:p>
                  </a:txBody>
                  <a:tcPr/>
                </a:tc>
                <a:tc>
                  <a:txBody>
                    <a:bodyPr/>
                    <a:lstStyle/>
                    <a:p>
                      <a:r>
                        <a:rPr lang="en-US" dirty="0"/>
                        <a:t>9 – 11 Week Course</a:t>
                      </a:r>
                    </a:p>
                  </a:txBody>
                  <a:tcPr/>
                </a:tc>
                <a:tc>
                  <a:txBody>
                    <a:bodyPr/>
                    <a:lstStyle/>
                    <a:p>
                      <a:r>
                        <a:rPr lang="en-US" dirty="0"/>
                        <a:t>7 – 8 Week Course </a:t>
                      </a:r>
                    </a:p>
                  </a:txBody>
                  <a:tcPr/>
                </a:tc>
                <a:tc>
                  <a:txBody>
                    <a:bodyPr/>
                    <a:lstStyle/>
                    <a:p>
                      <a:r>
                        <a:rPr lang="en-US" dirty="0"/>
                        <a:t>5 – 6 Week Course</a:t>
                      </a:r>
                    </a:p>
                  </a:txBody>
                  <a:tcPr/>
                </a:tc>
                <a:extLst>
                  <a:ext uri="{0D108BD9-81ED-4DB2-BD59-A6C34878D82A}">
                    <a16:rowId xmlns:a16="http://schemas.microsoft.com/office/drawing/2014/main" val="10001"/>
                  </a:ext>
                </a:extLst>
              </a:tr>
              <a:tr h="772296">
                <a:tc>
                  <a:txBody>
                    <a:bodyPr/>
                    <a:lstStyle/>
                    <a:p>
                      <a:r>
                        <a:rPr lang="en-US" dirty="0"/>
                        <a:t>Study Time</a:t>
                      </a:r>
                    </a:p>
                  </a:txBody>
                  <a:tcPr/>
                </a:tc>
                <a:tc>
                  <a:txBody>
                    <a:bodyPr/>
                    <a:lstStyle/>
                    <a:p>
                      <a:r>
                        <a:rPr lang="en-US" dirty="0"/>
                        <a:t>9 – 12 hours each week</a:t>
                      </a:r>
                    </a:p>
                  </a:txBody>
                  <a:tcPr/>
                </a:tc>
                <a:tc>
                  <a:txBody>
                    <a:bodyPr/>
                    <a:lstStyle/>
                    <a:p>
                      <a:r>
                        <a:rPr lang="en-US" dirty="0"/>
                        <a:t>12 – 15 hours each week</a:t>
                      </a:r>
                    </a:p>
                  </a:txBody>
                  <a:tcPr/>
                </a:tc>
                <a:tc>
                  <a:txBody>
                    <a:bodyPr/>
                    <a:lstStyle/>
                    <a:p>
                      <a:r>
                        <a:rPr lang="en-US" dirty="0"/>
                        <a:t>15 – 18 hours each week</a:t>
                      </a:r>
                    </a:p>
                  </a:txBody>
                  <a:tcPr/>
                </a:tc>
                <a:tc>
                  <a:txBody>
                    <a:bodyPr/>
                    <a:lstStyle/>
                    <a:p>
                      <a:r>
                        <a:rPr lang="en-US" dirty="0"/>
                        <a:t>18 -21 hours each week</a:t>
                      </a:r>
                    </a:p>
                  </a:txBody>
                  <a:tcPr/>
                </a:tc>
                <a:extLst>
                  <a:ext uri="{0D108BD9-81ED-4DB2-BD59-A6C34878D82A}">
                    <a16:rowId xmlns:a16="http://schemas.microsoft.com/office/drawing/2014/main" val="10002"/>
                  </a:ext>
                </a:extLst>
              </a:tr>
            </a:tbl>
          </a:graphicData>
        </a:graphic>
      </p:graphicFrame>
      <p:sp>
        <p:nvSpPr>
          <p:cNvPr id="2" name="TextBox 1"/>
          <p:cNvSpPr txBox="1"/>
          <p:nvPr/>
        </p:nvSpPr>
        <p:spPr>
          <a:xfrm>
            <a:off x="1385480" y="4928643"/>
            <a:ext cx="7099300" cy="646331"/>
          </a:xfrm>
          <a:prstGeom prst="rect">
            <a:avLst/>
          </a:prstGeom>
          <a:noFill/>
        </p:spPr>
        <p:txBody>
          <a:bodyPr wrap="square" rtlCol="0">
            <a:spAutoFit/>
          </a:bodyPr>
          <a:lstStyle/>
          <a:p>
            <a:pPr marL="0" indent="0">
              <a:buNone/>
            </a:pPr>
            <a:r>
              <a:rPr lang="en-US"/>
              <a:t>Source: </a:t>
            </a:r>
            <a:r>
              <a:rPr lang="en-US" i="1"/>
              <a:t>Online Learning: A User-friendly Approach for High School and College Students b</a:t>
            </a:r>
            <a:r>
              <a:rPr lang="en-US"/>
              <a:t>y Leslie Bowman</a:t>
            </a:r>
            <a:endParaRPr lang="en-US" dirty="0"/>
          </a:p>
        </p:txBody>
      </p:sp>
    </p:spTree>
    <p:extLst>
      <p:ext uri="{BB962C8B-B14F-4D97-AF65-F5344CB8AC3E}">
        <p14:creationId xmlns:p14="http://schemas.microsoft.com/office/powerpoint/2010/main" val="288789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p.yimg.com/xj/th?id=JN.%2fE5OzJuZd81iKt5rz%2f8sQA&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015" y="4842953"/>
            <a:ext cx="2750693" cy="1755900"/>
          </a:xfrm>
          <a:prstGeom prst="rect">
            <a:avLst/>
          </a:prstGeom>
          <a:ln>
            <a:noFill/>
          </a:ln>
          <a:effectLst>
            <a:outerShdw blurRad="50800" dist="50800" dir="5400000" algn="ctr" rotWithShape="0">
              <a:srgbClr val="000000">
                <a:alpha val="0"/>
              </a:srgbClr>
            </a:outerShdw>
            <a:softEdge rad="112500"/>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917917" y="152581"/>
            <a:ext cx="7633969" cy="1143000"/>
          </a:xfrm>
        </p:spPr>
        <p:txBody>
          <a:bodyPr/>
          <a:lstStyle/>
          <a:p>
            <a:r>
              <a:rPr lang="en-US" sz="4000" dirty="0">
                <a:solidFill>
                  <a:srgbClr val="780020"/>
                </a:solidFill>
              </a:rPr>
              <a:t>Manage Time</a:t>
            </a:r>
          </a:p>
        </p:txBody>
      </p:sp>
      <p:sp>
        <p:nvSpPr>
          <p:cNvPr id="7" name="Content Placeholder 6"/>
          <p:cNvSpPr>
            <a:spLocks noGrp="1"/>
          </p:cNvSpPr>
          <p:nvPr>
            <p:ph idx="1"/>
          </p:nvPr>
        </p:nvSpPr>
        <p:spPr>
          <a:xfrm>
            <a:off x="1052828" y="1288085"/>
            <a:ext cx="7768880" cy="5310767"/>
          </a:xfrm>
        </p:spPr>
        <p:txBody>
          <a:bodyPr/>
          <a:lstStyle/>
          <a:p>
            <a:pPr marL="0" indent="0">
              <a:buNone/>
            </a:pPr>
            <a:r>
              <a:rPr lang="en-US" dirty="0"/>
              <a:t>Online courses take as much time and effort to complete as face-to-face classes.</a:t>
            </a:r>
          </a:p>
          <a:p>
            <a:pPr marL="0" indent="0">
              <a:buNone/>
            </a:pPr>
            <a:r>
              <a:rPr lang="en-US" dirty="0"/>
              <a:t>The difference is that your time is spent in front of a computer and you choose when you will learn.</a:t>
            </a:r>
          </a:p>
          <a:p>
            <a:pPr marL="0" indent="0">
              <a:buNone/>
            </a:pPr>
            <a:r>
              <a:rPr lang="en-US" dirty="0"/>
              <a:t>Be sure you’re willing to devote enough time on a regular basis to be successful.</a:t>
            </a:r>
          </a:p>
        </p:txBody>
      </p:sp>
    </p:spTree>
    <p:extLst>
      <p:ext uri="{BB962C8B-B14F-4D97-AF65-F5344CB8AC3E}">
        <p14:creationId xmlns:p14="http://schemas.microsoft.com/office/powerpoint/2010/main" val="306845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2830" y="247338"/>
            <a:ext cx="7633969" cy="1143000"/>
          </a:xfrm>
        </p:spPr>
        <p:txBody>
          <a:bodyPr/>
          <a:lstStyle/>
          <a:p>
            <a:r>
              <a:rPr lang="en-US" sz="4000" dirty="0">
                <a:solidFill>
                  <a:srgbClr val="780020"/>
                </a:solidFill>
              </a:rPr>
              <a:t>Canvas</a:t>
            </a:r>
          </a:p>
        </p:txBody>
      </p:sp>
      <p:sp>
        <p:nvSpPr>
          <p:cNvPr id="7" name="Content Placeholder 6"/>
          <p:cNvSpPr>
            <a:spLocks noGrp="1"/>
          </p:cNvSpPr>
          <p:nvPr>
            <p:ph idx="1"/>
          </p:nvPr>
        </p:nvSpPr>
        <p:spPr>
          <a:xfrm>
            <a:off x="1217722" y="1614123"/>
            <a:ext cx="7633969" cy="4525963"/>
          </a:xfrm>
        </p:spPr>
        <p:txBody>
          <a:bodyPr/>
          <a:lstStyle/>
          <a:p>
            <a:pPr marL="0" indent="0">
              <a:buNone/>
            </a:pPr>
            <a:r>
              <a:rPr lang="en-US" sz="2000" dirty="0"/>
              <a:t>Troy University uses Canvas, a learning management system, to deliver its online courses. </a:t>
            </a:r>
          </a:p>
          <a:p>
            <a:pPr marL="0" indent="0">
              <a:buNone/>
            </a:pPr>
            <a:endParaRPr lang="en-US" sz="2000" dirty="0"/>
          </a:p>
          <a:p>
            <a:pPr marL="0" indent="0">
              <a:buNone/>
            </a:pPr>
            <a:r>
              <a:rPr lang="en-US" sz="2000" dirty="0"/>
              <a:t>Canvas can be accessed from:</a:t>
            </a:r>
          </a:p>
          <a:p>
            <a:r>
              <a:rPr lang="en-US" sz="2000" dirty="0"/>
              <a:t>links on troy.edu</a:t>
            </a:r>
          </a:p>
          <a:p>
            <a:r>
              <a:rPr lang="en-US" sz="2000" dirty="0"/>
              <a:t>links on trojan.troy.edu</a:t>
            </a:r>
          </a:p>
          <a:p>
            <a:r>
              <a:rPr lang="en-US" sz="2000" dirty="0">
                <a:hlinkClick r:id="rId3"/>
              </a:rPr>
              <a:t>https://canvas.troy.edu</a:t>
            </a:r>
            <a:r>
              <a:rPr lang="en-US" sz="2000" dirty="0"/>
              <a:t> </a:t>
            </a:r>
          </a:p>
          <a:p>
            <a:pPr marL="0" indent="0">
              <a:buNone/>
            </a:pPr>
            <a:endParaRPr lang="en-US" sz="2000" dirty="0"/>
          </a:p>
          <a:p>
            <a:pPr marL="0" indent="0">
              <a:buNone/>
            </a:pPr>
            <a:r>
              <a:rPr lang="en-US" sz="2000" dirty="0"/>
              <a:t>To login to Canvas, enter your Trojan Web Express username and password on the Canvas login page. </a:t>
            </a:r>
          </a:p>
          <a:p>
            <a:pPr marL="0" indent="0">
              <a:buNone/>
            </a:pPr>
            <a:r>
              <a:rPr lang="en-US" sz="2000" dirty="0"/>
              <a:t>You will be able to login to Canvas once you have registered for 2017 Summer or 2017 Term 5 courses. </a:t>
            </a:r>
          </a:p>
        </p:txBody>
      </p:sp>
    </p:spTree>
    <p:extLst>
      <p:ext uri="{BB962C8B-B14F-4D97-AF65-F5344CB8AC3E}">
        <p14:creationId xmlns:p14="http://schemas.microsoft.com/office/powerpoint/2010/main" val="386023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TotalTime>
  <Words>807</Words>
  <Application>Microsoft Office PowerPoint</Application>
  <PresentationFormat>On-screen Show (4:3)</PresentationFormat>
  <Paragraphs>87</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MS PGothic</vt:lpstr>
      <vt:lpstr>Arial</vt:lpstr>
      <vt:lpstr>Calibri</vt:lpstr>
      <vt:lpstr>Wingdings</vt:lpstr>
      <vt:lpstr>Office Theme</vt:lpstr>
      <vt:lpstr>Custom Design</vt:lpstr>
      <vt:lpstr>Am I Prepared? Make sure you are ready for online learning </vt:lpstr>
      <vt:lpstr>Know your Style to Learn Effectively </vt:lpstr>
      <vt:lpstr>Differences in Delivery Methods </vt:lpstr>
      <vt:lpstr>Reading</vt:lpstr>
      <vt:lpstr>Real Time or Anytime? Synchronous vs. Asynchronous Courses</vt:lpstr>
      <vt:lpstr>Successful Online Learners</vt:lpstr>
      <vt:lpstr>Manage Time</vt:lpstr>
      <vt:lpstr>Manage Time</vt:lpstr>
      <vt:lpstr>Canvas</vt:lpstr>
      <vt:lpstr>TROY E-mail</vt:lpstr>
      <vt:lpstr>Trojan Web Express</vt:lpstr>
      <vt:lpstr>Need Help???</vt:lpstr>
      <vt:lpstr>We are so glad you have chosen to pursue your education with Troy University.  Congratulations on making the decision to earn your degree and further your educational studies with online learning from TROY Online.  We know you will enjoy this exciting new learning experience.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Yohn</dc:creator>
  <cp:lastModifiedBy>Cindy Lynne Peel</cp:lastModifiedBy>
  <cp:revision>107</cp:revision>
  <cp:lastPrinted>2014-07-31T16:03:10Z</cp:lastPrinted>
  <dcterms:created xsi:type="dcterms:W3CDTF">2014-05-19T15:27:04Z</dcterms:created>
  <dcterms:modified xsi:type="dcterms:W3CDTF">2017-03-20T16:23:40Z</dcterms:modified>
</cp:coreProperties>
</file>